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96" r:id="rId3"/>
    <p:sldId id="258" r:id="rId4"/>
    <p:sldId id="299" r:id="rId5"/>
    <p:sldId id="307" r:id="rId6"/>
    <p:sldId id="272" r:id="rId7"/>
    <p:sldId id="266" r:id="rId8"/>
    <p:sldId id="303" r:id="rId9"/>
    <p:sldId id="259" r:id="rId10"/>
    <p:sldId id="275" r:id="rId11"/>
    <p:sldId id="284" r:id="rId12"/>
    <p:sldId id="304" r:id="rId13"/>
    <p:sldId id="309" r:id="rId14"/>
    <p:sldId id="290" r:id="rId15"/>
    <p:sldId id="305" r:id="rId16"/>
    <p:sldId id="292" r:id="rId17"/>
    <p:sldId id="298" r:id="rId18"/>
    <p:sldId id="282" r:id="rId19"/>
    <p:sldId id="271" r:id="rId20"/>
    <p:sldId id="311" r:id="rId21"/>
    <p:sldId id="310" r:id="rId22"/>
    <p:sldId id="312" r:id="rId23"/>
    <p:sldId id="297" r:id="rId24"/>
    <p:sldId id="30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2" autoAdjust="0"/>
  </p:normalViewPr>
  <p:slideViewPr>
    <p:cSldViewPr>
      <p:cViewPr varScale="1">
        <p:scale>
          <a:sx n="118" d="100"/>
          <a:sy n="118" d="100"/>
        </p:scale>
        <p:origin x="-108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19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9A104-7FA1-4909-B4F1-A92039E91C00}" type="datetimeFigureOut">
              <a:rPr lang="en-US" smtClean="0"/>
              <a:pPr/>
              <a:t>1/28/2011</a:t>
            </a:fld>
            <a:endParaRPr lang="en-US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F92BF-AB87-49D4-A2CA-C1E07F87EB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B77F-5A78-44AA-AACD-81A4BC1D9B7C}" type="datetimeFigureOut">
              <a:rPr lang="en-US" smtClean="0"/>
              <a:pPr/>
              <a:t>1/28/2011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980E-7570-4ABE-BE02-3145C3FF42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B77F-5A78-44AA-AACD-81A4BC1D9B7C}" type="datetimeFigureOut">
              <a:rPr lang="en-US" smtClean="0"/>
              <a:pPr/>
              <a:t>1/28/2011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980E-7570-4ABE-BE02-3145C3FF42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B77F-5A78-44AA-AACD-81A4BC1D9B7C}" type="datetimeFigureOut">
              <a:rPr lang="en-US" smtClean="0"/>
              <a:pPr/>
              <a:t>1/28/2011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980E-7570-4ABE-BE02-3145C3FF42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B77F-5A78-44AA-AACD-81A4BC1D9B7C}" type="datetimeFigureOut">
              <a:rPr lang="en-US" smtClean="0"/>
              <a:pPr/>
              <a:t>1/28/2011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980E-7570-4ABE-BE02-3145C3FF42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B77F-5A78-44AA-AACD-81A4BC1D9B7C}" type="datetimeFigureOut">
              <a:rPr lang="en-US" smtClean="0"/>
              <a:pPr/>
              <a:t>1/28/2011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980E-7570-4ABE-BE02-3145C3FF42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B77F-5A78-44AA-AACD-81A4BC1D9B7C}" type="datetimeFigureOut">
              <a:rPr lang="en-US" smtClean="0"/>
              <a:pPr/>
              <a:t>1/28/2011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980E-7570-4ABE-BE02-3145C3FF42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B77F-5A78-44AA-AACD-81A4BC1D9B7C}" type="datetimeFigureOut">
              <a:rPr lang="en-US" smtClean="0"/>
              <a:pPr/>
              <a:t>1/28/2011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980E-7570-4ABE-BE02-3145C3FF42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B77F-5A78-44AA-AACD-81A4BC1D9B7C}" type="datetimeFigureOut">
              <a:rPr lang="en-US" smtClean="0"/>
              <a:pPr/>
              <a:t>1/28/2011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980E-7570-4ABE-BE02-3145C3FF42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B77F-5A78-44AA-AACD-81A4BC1D9B7C}" type="datetimeFigureOut">
              <a:rPr lang="en-US" smtClean="0"/>
              <a:pPr/>
              <a:t>1/28/2011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980E-7570-4ABE-BE02-3145C3FF42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B77F-5A78-44AA-AACD-81A4BC1D9B7C}" type="datetimeFigureOut">
              <a:rPr lang="en-US" smtClean="0"/>
              <a:pPr/>
              <a:t>1/28/2011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980E-7570-4ABE-BE02-3145C3FF42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B77F-5A78-44AA-AACD-81A4BC1D9B7C}" type="datetimeFigureOut">
              <a:rPr lang="en-US" smtClean="0"/>
              <a:pPr/>
              <a:t>1/28/2011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C980E-7570-4ABE-BE02-3145C3FF42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0B77F-5A78-44AA-AACD-81A4BC1D9B7C}" type="datetimeFigureOut">
              <a:rPr lang="en-US" smtClean="0"/>
              <a:pPr/>
              <a:t>1/28/2011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C980E-7570-4ABE-BE02-3145C3FF42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v.no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yafp.no/" TargetMode="External"/><Relationship Id="rId2" Type="http://schemas.openxmlformats.org/officeDocument/2006/relationships/hyperlink" Target="http://pensjonsspesialisten.no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egjeringen.no/nb/dep/aid/kampanjer/pensjonsreform.html?id=86731" TargetMode="External"/><Relationship Id="rId5" Type="http://schemas.openxmlformats.org/officeDocument/2006/relationships/hyperlink" Target="http://develop.fafo.no/pensjonsforum/pensjonsforum" TargetMode="External"/><Relationship Id="rId4" Type="http://schemas.openxmlformats.org/officeDocument/2006/relationships/hyperlink" Target="http://www.nav.no/kampanje/Det+er+din+pensjon/Forsi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NFOlogo.jpg"/>
          <p:cNvPicPr>
            <a:picLocks noChangeAspect="1"/>
          </p:cNvPicPr>
          <p:nvPr/>
        </p:nvPicPr>
        <p:blipFill>
          <a:blip r:embed="rId2" cstate="print">
            <a:grayscl/>
          </a:blip>
          <a:stretch>
            <a:fillRect/>
          </a:stretch>
        </p:blipFill>
        <p:spPr>
          <a:xfrm>
            <a:off x="-23701" y="-1"/>
            <a:ext cx="9167701" cy="6858001"/>
          </a:xfrm>
          <a:prstGeom prst="rect">
            <a:avLst/>
          </a:prstGeom>
          <a:effectLst>
            <a:outerShdw dist="50800" dir="5400000" sx="1000" sy="1000" algn="ctr" rotWithShape="0">
              <a:srgbClr val="000000"/>
            </a:outerShdw>
          </a:effectLst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772400" cy="3312368"/>
          </a:xfrm>
          <a:effectLst>
            <a:outerShdw blurRad="50800" dist="1270000" dir="5400000" algn="ctr" rotWithShape="0">
              <a:srgbClr val="000000">
                <a:alpha val="43137"/>
              </a:srgbClr>
            </a:outerShdw>
          </a:effectLst>
        </p:spPr>
        <p:txBody>
          <a:bodyPr>
            <a:normAutofit/>
          </a:bodyPr>
          <a:lstStyle/>
          <a:p>
            <a:r>
              <a:rPr lang="nb-NO" sz="9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63500" dir="3600000" algn="tl" rotWithShape="0">
                    <a:schemeClr val="bg2">
                      <a:lumMod val="75000"/>
                      <a:alpha val="70000"/>
                    </a:schemeClr>
                  </a:outerShdw>
                </a:effectLst>
              </a:rPr>
              <a:t>PENSJON</a:t>
            </a:r>
            <a:r>
              <a:rPr lang="nb-NO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nb-NO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nb-NO" sz="4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FOLKETRYGD, AFP og </a:t>
            </a:r>
            <a:br>
              <a:rPr lang="nb-NO" sz="4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nb-NO" sz="4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BEDRIFTSORDNINGER </a:t>
            </a:r>
            <a:endParaRPr lang="en-US" sz="40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4941168"/>
            <a:ext cx="6400800" cy="697632"/>
          </a:xfrm>
        </p:spPr>
        <p:txBody>
          <a:bodyPr/>
          <a:lstStyle/>
          <a:p>
            <a:r>
              <a:rPr lang="nb-NO" i="1" dirty="0" smtClean="0">
                <a:solidFill>
                  <a:schemeClr val="bg1">
                    <a:lumMod val="95000"/>
                  </a:schemeClr>
                </a:solidFill>
              </a:rPr>
              <a:t>Gjeldende fra 01.01.2011</a:t>
            </a:r>
            <a:endParaRPr lang="en-US" i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29.01.2011/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khp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Documents and Settings\Kjell\Local Settings\Temporary Internet Files\Content.IE5\DFFMSIX3\MC900433816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714" y="2514714"/>
            <a:ext cx="1828572" cy="1828572"/>
          </a:xfrm>
          <a:prstGeom prst="rect">
            <a:avLst/>
          </a:prstGeom>
          <a:noFill/>
        </p:spPr>
      </p:pic>
      <p:sp>
        <p:nvSpPr>
          <p:cNvPr id="5" name="TekstSylinder 4"/>
          <p:cNvSpPr txBox="1"/>
          <p:nvPr/>
        </p:nvSpPr>
        <p:spPr>
          <a:xfrm>
            <a:off x="3779912" y="90872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Ny folketrygd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2915816" y="450912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AFP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1619672" y="486916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Gave-/servicepensjon</a:t>
            </a:r>
            <a:endParaRPr lang="en-US" dirty="0"/>
          </a:p>
        </p:txBody>
      </p:sp>
      <p:sp>
        <p:nvSpPr>
          <p:cNvPr id="9" name="TekstSylinder 8"/>
          <p:cNvSpPr txBox="1"/>
          <p:nvPr/>
        </p:nvSpPr>
        <p:spPr>
          <a:xfrm>
            <a:off x="6444208" y="278092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Innskuddspensjon</a:t>
            </a:r>
            <a:endParaRPr lang="en-US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444208" y="31409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Ytelsesbasert pensjon</a:t>
            </a:r>
            <a:endParaRPr lang="en-US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6372200" y="357301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IPS</a:t>
            </a:r>
            <a:endParaRPr lang="en-US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1259632" y="191683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Levealderjustering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kstSylinder 12"/>
          <p:cNvSpPr txBox="1"/>
          <p:nvPr/>
        </p:nvSpPr>
        <p:spPr>
          <a:xfrm>
            <a:off x="1691680" y="227687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Delingstall</a:t>
            </a:r>
            <a:endParaRPr lang="en-US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1403648" y="263691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Forholdstall</a:t>
            </a:r>
            <a:endParaRPr lang="en-US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539552" y="378904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Fleksibel pensjonsalder</a:t>
            </a:r>
            <a:endParaRPr lang="en-US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1475656" y="422108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Pensjonskapital</a:t>
            </a:r>
            <a:endParaRPr lang="en-US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5436096" y="155679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Garantipensjon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TekstSylinder 17"/>
          <p:cNvSpPr txBox="1"/>
          <p:nvPr/>
        </p:nvSpPr>
        <p:spPr>
          <a:xfrm>
            <a:off x="5868144" y="443711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Pensjonistskatt</a:t>
            </a:r>
            <a:endParaRPr lang="en-US" dirty="0"/>
          </a:p>
        </p:txBody>
      </p:sp>
      <p:sp>
        <p:nvSpPr>
          <p:cNvPr id="19" name="TekstSylinder 18"/>
          <p:cNvSpPr txBox="1"/>
          <p:nvPr/>
        </p:nvSpPr>
        <p:spPr>
          <a:xfrm>
            <a:off x="2699792" y="119675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Grunnbeløp</a:t>
            </a:r>
            <a:endParaRPr lang="en-US" dirty="0"/>
          </a:p>
        </p:txBody>
      </p:sp>
      <p:sp>
        <p:nvSpPr>
          <p:cNvPr id="20" name="TekstSylinder 19"/>
          <p:cNvSpPr txBox="1"/>
          <p:nvPr/>
        </p:nvSpPr>
        <p:spPr>
          <a:xfrm>
            <a:off x="4788024" y="119675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Pensjonspoeng</a:t>
            </a:r>
            <a:endParaRPr lang="en-US" dirty="0"/>
          </a:p>
        </p:txBody>
      </p:sp>
      <p:sp>
        <p:nvSpPr>
          <p:cNvPr id="21" name="TekstSylinder 20"/>
          <p:cNvSpPr txBox="1"/>
          <p:nvPr/>
        </p:nvSpPr>
        <p:spPr>
          <a:xfrm>
            <a:off x="5831632" y="1988840"/>
            <a:ext cx="2988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Kollektive pensjonsordninger</a:t>
            </a:r>
            <a:endParaRPr lang="en-US" dirty="0"/>
          </a:p>
        </p:txBody>
      </p:sp>
      <p:sp>
        <p:nvSpPr>
          <p:cNvPr id="22" name="TekstSylinder 21"/>
          <p:cNvSpPr txBox="1"/>
          <p:nvPr/>
        </p:nvSpPr>
        <p:spPr>
          <a:xfrm>
            <a:off x="6156176" y="400506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Opptjeningstid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TekstSylinder 22"/>
          <p:cNvSpPr txBox="1"/>
          <p:nvPr/>
        </p:nvSpPr>
        <p:spPr>
          <a:xfrm>
            <a:off x="395536" y="155679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Regulering av løpende pensjoner</a:t>
            </a:r>
            <a:endParaRPr lang="en-US" dirty="0"/>
          </a:p>
        </p:txBody>
      </p:sp>
      <p:sp>
        <p:nvSpPr>
          <p:cNvPr id="24" name="TekstSylinder 23"/>
          <p:cNvSpPr txBox="1"/>
          <p:nvPr/>
        </p:nvSpPr>
        <p:spPr>
          <a:xfrm>
            <a:off x="6156176" y="234888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OTP</a:t>
            </a:r>
            <a:endParaRPr lang="en-US" dirty="0"/>
          </a:p>
        </p:txBody>
      </p:sp>
      <p:sp>
        <p:nvSpPr>
          <p:cNvPr id="25" name="TekstSylinder 24"/>
          <p:cNvSpPr txBox="1"/>
          <p:nvPr/>
        </p:nvSpPr>
        <p:spPr>
          <a:xfrm>
            <a:off x="4860032" y="522920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Nettoordning</a:t>
            </a:r>
            <a:endParaRPr lang="en-US" dirty="0"/>
          </a:p>
        </p:txBody>
      </p:sp>
      <p:sp>
        <p:nvSpPr>
          <p:cNvPr id="26" name="TekstSylinder 25"/>
          <p:cNvSpPr txBox="1"/>
          <p:nvPr/>
        </p:nvSpPr>
        <p:spPr>
          <a:xfrm>
            <a:off x="2987824" y="522920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Bruttoordning</a:t>
            </a:r>
            <a:endParaRPr lang="en-US" dirty="0"/>
          </a:p>
        </p:txBody>
      </p:sp>
      <p:sp>
        <p:nvSpPr>
          <p:cNvPr id="27" name="TekstSylinder 26"/>
          <p:cNvSpPr txBox="1"/>
          <p:nvPr/>
        </p:nvSpPr>
        <p:spPr>
          <a:xfrm>
            <a:off x="971600" y="299695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solidFill>
                  <a:srgbClr val="FF0000"/>
                </a:solidFill>
              </a:rPr>
              <a:t>Besteårsregelen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28" name="TekstSylinder 27"/>
          <p:cNvSpPr txBox="1"/>
          <p:nvPr/>
        </p:nvSpPr>
        <p:spPr>
          <a:xfrm>
            <a:off x="1115616" y="335699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solidFill>
                  <a:srgbClr val="FF0000"/>
                </a:solidFill>
              </a:rPr>
              <a:t>Alleårsregelen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29" name="TekstSylinder 28"/>
          <p:cNvSpPr txBox="1"/>
          <p:nvPr/>
        </p:nvSpPr>
        <p:spPr>
          <a:xfrm>
            <a:off x="5436096" y="486916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Opptjeningsalder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i="1" dirty="0" smtClean="0">
                <a:latin typeface="Arial Rounded MT Bold" pitchFamily="34" charset="0"/>
              </a:rPr>
              <a:t>Folketrygden</a:t>
            </a:r>
            <a:endParaRPr lang="en-US" i="1" dirty="0">
              <a:latin typeface="Arial Rounded MT Bold" pitchFamily="34" charset="0"/>
            </a:endParaRPr>
          </a:p>
        </p:txBody>
      </p:sp>
      <p:pic>
        <p:nvPicPr>
          <p:cNvPr id="11" name="Plassholder for innhold 10" descr="Forsvinn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81799" y="1773238"/>
            <a:ext cx="3371402" cy="4624387"/>
          </a:xfrm>
        </p:spPr>
      </p:pic>
      <p:sp>
        <p:nvSpPr>
          <p:cNvPr id="10" name="Plassholder for innhold 9"/>
          <p:cNvSpPr>
            <a:spLocks noGrp="1"/>
          </p:cNvSpPr>
          <p:nvPr>
            <p:ph sz="half" idx="1"/>
          </p:nvPr>
        </p:nvSpPr>
        <p:spPr>
          <a:xfrm>
            <a:off x="467544" y="1844824"/>
            <a:ext cx="4471990" cy="4392488"/>
          </a:xfrm>
        </p:spPr>
        <p:txBody>
          <a:bodyPr>
            <a:normAutofit/>
          </a:bodyPr>
          <a:lstStyle/>
          <a:p>
            <a:r>
              <a:rPr lang="nb-NO" sz="1800" dirty="0" smtClean="0">
                <a:latin typeface="Arial Rounded MT Bold" pitchFamily="34" charset="0"/>
              </a:rPr>
              <a:t>1967 </a:t>
            </a:r>
          </a:p>
          <a:p>
            <a:pPr lvl="1"/>
            <a:r>
              <a:rPr lang="nb-NO" sz="1400" dirty="0" smtClean="0">
                <a:latin typeface="Arial Rounded MT Bold" pitchFamily="34" charset="0"/>
              </a:rPr>
              <a:t>Innføring av FT. </a:t>
            </a:r>
          </a:p>
          <a:p>
            <a:pPr lvl="1"/>
            <a:r>
              <a:rPr lang="nb-NO" sz="1400" dirty="0" smtClean="0">
                <a:latin typeface="Arial Rounded MT Bold" pitchFamily="34" charset="0"/>
              </a:rPr>
              <a:t>Pensjonsalder 70 år</a:t>
            </a:r>
          </a:p>
          <a:p>
            <a:pPr lvl="1"/>
            <a:r>
              <a:rPr lang="nb-NO" sz="1400" dirty="0" smtClean="0">
                <a:latin typeface="Arial Rounded MT Bold" pitchFamily="34" charset="0"/>
              </a:rPr>
              <a:t>Opptjening i ordningen (40 år)</a:t>
            </a:r>
          </a:p>
          <a:p>
            <a:pPr lvl="1"/>
            <a:r>
              <a:rPr lang="nb-NO" sz="1400" dirty="0" err="1" smtClean="0">
                <a:latin typeface="Arial Rounded MT Bold" pitchFamily="34" charset="0"/>
              </a:rPr>
              <a:t>Besteårsregelen</a:t>
            </a:r>
            <a:r>
              <a:rPr lang="nb-NO" sz="1400" dirty="0" smtClean="0">
                <a:latin typeface="Arial Rounded MT Bold" pitchFamily="34" charset="0"/>
              </a:rPr>
              <a:t> (20 år).</a:t>
            </a:r>
          </a:p>
          <a:p>
            <a:r>
              <a:rPr lang="nb-NO" sz="1800" dirty="0" smtClean="0">
                <a:latin typeface="Arial Rounded MT Bold" pitchFamily="34" charset="0"/>
              </a:rPr>
              <a:t>1973 </a:t>
            </a:r>
          </a:p>
          <a:p>
            <a:pPr lvl="1"/>
            <a:r>
              <a:rPr lang="nb-NO" sz="1400" dirty="0" smtClean="0">
                <a:latin typeface="Arial Rounded MT Bold" pitchFamily="34" charset="0"/>
              </a:rPr>
              <a:t>Fleks. pensjonsalder 67 år</a:t>
            </a:r>
          </a:p>
          <a:p>
            <a:r>
              <a:rPr lang="nb-NO" sz="1800" dirty="0" smtClean="0">
                <a:latin typeface="Arial Rounded MT Bold" pitchFamily="34" charset="0"/>
              </a:rPr>
              <a:t>1992 </a:t>
            </a:r>
          </a:p>
          <a:p>
            <a:pPr lvl="1"/>
            <a:r>
              <a:rPr lang="nb-NO" sz="1400" dirty="0" smtClean="0">
                <a:latin typeface="Arial Rounded MT Bold" pitchFamily="34" charset="0"/>
              </a:rPr>
              <a:t>Endret opptjening av pensjonspoeng.</a:t>
            </a:r>
          </a:p>
          <a:p>
            <a:pPr lvl="1"/>
            <a:r>
              <a:rPr lang="nb-NO" sz="1400" dirty="0" smtClean="0">
                <a:latin typeface="Arial Rounded MT Bold" pitchFamily="34" charset="0"/>
              </a:rPr>
              <a:t>Endret utbetalingsprosent av tilleggspensjon.</a:t>
            </a:r>
          </a:p>
          <a:p>
            <a:r>
              <a:rPr lang="nb-NO" sz="1800" dirty="0" smtClean="0">
                <a:latin typeface="Arial Rounded MT Bold" pitchFamily="34" charset="0"/>
              </a:rPr>
              <a:t>2011 Ny folketrygd innføres	</a:t>
            </a:r>
          </a:p>
          <a:p>
            <a:pPr lvl="1"/>
            <a:endParaRPr lang="nb-NO" sz="1400" dirty="0" smtClean="0">
              <a:latin typeface="Arial Rounded MT Bold" pitchFamily="34" charset="0"/>
            </a:endParaRPr>
          </a:p>
          <a:p>
            <a:pPr lvl="1"/>
            <a:endParaRPr lang="nb-NO" sz="1400" dirty="0" smtClean="0">
              <a:latin typeface="Arial Rounded MT Bold" pitchFamily="34" charset="0"/>
            </a:endParaRPr>
          </a:p>
          <a:p>
            <a:endParaRPr lang="en-US" sz="2000" dirty="0">
              <a:latin typeface="Arial Rounded MT Bold" pitchFamily="34" charset="0"/>
            </a:endParaRPr>
          </a:p>
        </p:txBody>
      </p:sp>
      <p:pic>
        <p:nvPicPr>
          <p:cNvPr id="12" name="Bilde 11" descr="NFO_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00892" y="285728"/>
            <a:ext cx="1658382" cy="92869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>
            <a:noAutofit/>
          </a:bodyPr>
          <a:lstStyle/>
          <a:p>
            <a:r>
              <a:rPr lang="nb-NO" sz="3600" i="1" dirty="0" smtClean="0">
                <a:latin typeface="Arial Rounded MT Bold" pitchFamily="34" charset="0"/>
              </a:rPr>
              <a:t>Ny folketrygd - overgangsordninger</a:t>
            </a:r>
            <a:endParaRPr lang="en-US" sz="3600" i="1" dirty="0">
              <a:latin typeface="Arial Rounded MT Bold" pitchFamily="34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0000"/>
                </a:solidFill>
              </a:rPr>
              <a:t>Født mellom 1943-1953 </a:t>
            </a:r>
          </a:p>
          <a:p>
            <a:pPr lvl="1"/>
            <a:r>
              <a:rPr lang="nb-NO" dirty="0" smtClean="0"/>
              <a:t>Gamle regler. Opptjening av pensjonspoeng frem til en fyller 75 år. (Max 40 år)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Født mellom 1954-1962</a:t>
            </a:r>
          </a:p>
          <a:p>
            <a:pPr lvl="1"/>
            <a:r>
              <a:rPr lang="nb-NO" dirty="0" smtClean="0"/>
              <a:t>Kombinasjon av gamle og nye opptjeningsregler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Født 1963 eller senere</a:t>
            </a:r>
          </a:p>
          <a:p>
            <a:pPr lvl="1"/>
            <a:r>
              <a:rPr lang="nb-NO" dirty="0" smtClean="0"/>
              <a:t>Opptjening av pensjon etter nye regler.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158875" y="514350"/>
            <a:ext cx="6435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en-US" sz="4000" b="1">
              <a:solidFill>
                <a:srgbClr val="FF3300"/>
              </a:solidFill>
            </a:endParaRPr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1273175" y="1309688"/>
          <a:ext cx="5994400" cy="4008437"/>
        </p:xfrm>
        <a:graphic>
          <a:graphicData uri="http://schemas.openxmlformats.org/presentationml/2006/ole">
            <p:oleObj spid="_x0000_s1026" name="Diagram" r:id="rId3" imgW="6096000" imgH="4076823" progId="MSGraph.Chart.8">
              <p:embed followColorScheme="full"/>
            </p:oleObj>
          </a:graphicData>
        </a:graphic>
      </p:graphicFrame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2692400" y="5548313"/>
            <a:ext cx="452438" cy="312737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2695575" y="5942013"/>
            <a:ext cx="452438" cy="312737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3152775" y="5519738"/>
            <a:ext cx="3230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600" b="1">
                <a:latin typeface="Verdana" pitchFamily="34" charset="0"/>
              </a:rPr>
              <a:t>Dagens opptjeningsmodell</a:t>
            </a: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3178175" y="5900738"/>
            <a:ext cx="2686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600" b="1">
                <a:latin typeface="Verdana" pitchFamily="34" charset="0"/>
              </a:rPr>
              <a:t>Ny opptjeningsmodell</a:t>
            </a:r>
          </a:p>
        </p:txBody>
      </p:sp>
      <p:sp>
        <p:nvSpPr>
          <p:cNvPr id="34824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696200" cy="1219200"/>
          </a:xfrm>
        </p:spPr>
        <p:txBody>
          <a:bodyPr>
            <a:normAutofit/>
          </a:bodyPr>
          <a:lstStyle/>
          <a:p>
            <a:r>
              <a:rPr lang="nb-NO" sz="3200" b="1" i="1" dirty="0">
                <a:latin typeface="Arial Rounded MT Bold" pitchFamily="34" charset="0"/>
              </a:rPr>
              <a:t>Innfasing av nye opptjeningsregler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i="1" dirty="0" smtClean="0">
                <a:latin typeface="Arial Rounded MT Bold" pitchFamily="34" charset="0"/>
              </a:rPr>
              <a:t>Opptjening  til ny folketrygd</a:t>
            </a:r>
            <a:endParaRPr lang="nb-NO" i="1" dirty="0">
              <a:latin typeface="Arial Rounded MT Bold" pitchFamily="34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2060848"/>
            <a:ext cx="7848872" cy="4248472"/>
          </a:xfrm>
        </p:spPr>
        <p:txBody>
          <a:bodyPr>
            <a:normAutofit/>
          </a:bodyPr>
          <a:lstStyle/>
          <a:p>
            <a:r>
              <a:rPr lang="nb-NO" sz="2000" dirty="0" smtClean="0"/>
              <a:t>Overgang fra ”de 20 beste årene av 40” til </a:t>
            </a:r>
            <a:r>
              <a:rPr lang="nb-NO" sz="2000" dirty="0" err="1" smtClean="0"/>
              <a:t>alleårs-opptjening</a:t>
            </a:r>
            <a:r>
              <a:rPr lang="nb-NO" sz="2000" dirty="0" smtClean="0"/>
              <a:t> </a:t>
            </a:r>
          </a:p>
          <a:p>
            <a:r>
              <a:rPr lang="nb-NO" sz="2000" dirty="0" smtClean="0"/>
              <a:t>Opptjening kan skje fra 13 år til 75 år</a:t>
            </a:r>
          </a:p>
          <a:p>
            <a:r>
              <a:rPr lang="nb-NO" sz="2000" dirty="0" smtClean="0"/>
              <a:t>Årlig pensjonsopptjening begrenset til 18,1 pst. av lønn inntil 7,1 ganger grunnbeløpet (G)</a:t>
            </a:r>
          </a:p>
          <a:p>
            <a:r>
              <a:rPr lang="nb-NO" sz="2000" dirty="0" smtClean="0"/>
              <a:t>Gir en pensjonsbeholdning som danner utgangspunkt for beregningen av årlig alderspensjon</a:t>
            </a:r>
          </a:p>
          <a:p>
            <a:r>
              <a:rPr lang="nb-NO" sz="2000" dirty="0" smtClean="0"/>
              <a:t>Pensjonsbeholdningen oppreguleres årlig med gjennomsnittlig lønnsvekst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i="1" dirty="0">
                <a:latin typeface="Arial Rounded MT Bold" pitchFamily="34" charset="0"/>
              </a:rPr>
              <a:t>Ny folketrygd</a:t>
            </a:r>
            <a:endParaRPr lang="en-GB" i="1" dirty="0">
              <a:latin typeface="Arial Rounded MT Bold" pitchFamily="34" charset="0"/>
            </a:endParaRP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7544" y="1700808"/>
            <a:ext cx="8229600" cy="3989040"/>
          </a:xfrm>
        </p:spPr>
        <p:txBody>
          <a:bodyPr>
            <a:noAutofit/>
          </a:bodyPr>
          <a:lstStyle/>
          <a:p>
            <a:r>
              <a:rPr lang="nb-NO" sz="2000" dirty="0" smtClean="0"/>
              <a:t>Fleksibel pensjoneringsalder innføres fra 2011.</a:t>
            </a:r>
          </a:p>
          <a:p>
            <a:r>
              <a:rPr lang="nb-NO" sz="2000" dirty="0" smtClean="0"/>
              <a:t>Alderspensjon kan tas helt eller delvis ut fra fylte 62 år. Det forutsettes at pensjonen ved fylte 67 år overstiger garantipensjon (minstepensjon)</a:t>
            </a:r>
          </a:p>
          <a:p>
            <a:r>
              <a:rPr lang="nb-NO" sz="2000" dirty="0" smtClean="0"/>
              <a:t>Årlig utbetaling av alderspensjon blir høyere jo lenger du venter med å ta den ut.</a:t>
            </a:r>
          </a:p>
          <a:p>
            <a:r>
              <a:rPr lang="nb-NO" sz="2000" dirty="0" smtClean="0"/>
              <a:t>Regulering av alderspensjon under utbetaling skal hvert år oppjusteres med lønnsveksten minus 0,75 prosent</a:t>
            </a:r>
          </a:p>
          <a:p>
            <a:r>
              <a:rPr lang="nb-NO" sz="2000" dirty="0" smtClean="0"/>
              <a:t>Alderspensjon blir justert i forhold til forventet levealder i befolkningen. (Delingstallet fastsettes ved fylte 61 år)</a:t>
            </a:r>
          </a:p>
          <a:p>
            <a:r>
              <a:rPr lang="nb-NO" sz="2000" dirty="0" smtClean="0"/>
              <a:t>Arbeidsinntekt og uttak av alderspensjon kan kombineres uten at pensjonen reduseres..</a:t>
            </a:r>
            <a:endParaRPr lang="nb-NO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8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8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 uiExpand="1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40"/>
          <p:cNvGraphicFramePr>
            <a:graphicFrameLocks noGrp="1"/>
          </p:cNvGraphicFramePr>
          <p:nvPr/>
        </p:nvGraphicFramePr>
        <p:xfrm>
          <a:off x="611560" y="1628800"/>
          <a:ext cx="8066087" cy="2284362"/>
        </p:xfrm>
        <a:graphic>
          <a:graphicData uri="http://schemas.openxmlformats.org/drawingml/2006/table">
            <a:tbl>
              <a:tblPr/>
              <a:tblGrid>
                <a:gridCol w="1473200"/>
                <a:gridCol w="1187450"/>
                <a:gridCol w="915987"/>
                <a:gridCol w="882650"/>
                <a:gridCol w="893763"/>
                <a:gridCol w="915987"/>
                <a:gridCol w="869950"/>
                <a:gridCol w="927100"/>
              </a:tblGrid>
              <a:tr h="11521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Uttaksalder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 år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 år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 år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 år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 år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 år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 år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22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Delingstall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Group 75"/>
          <p:cNvGraphicFramePr>
            <a:graphicFrameLocks noGrp="1"/>
          </p:cNvGraphicFramePr>
          <p:nvPr/>
        </p:nvGraphicFramePr>
        <p:xfrm>
          <a:off x="611561" y="4005063"/>
          <a:ext cx="8064895" cy="2207881"/>
        </p:xfrm>
        <a:graphic>
          <a:graphicData uri="http://schemas.openxmlformats.org/drawingml/2006/table">
            <a:tbl>
              <a:tblPr/>
              <a:tblGrid>
                <a:gridCol w="1453067"/>
                <a:gridCol w="1221818"/>
                <a:gridCol w="900171"/>
                <a:gridCol w="922595"/>
                <a:gridCol w="877747"/>
                <a:gridCol w="933808"/>
                <a:gridCol w="877747"/>
                <a:gridCol w="877942"/>
              </a:tblGrid>
              <a:tr h="10801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Uttaksalder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 år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 år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 år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 år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 år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 år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 år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25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Delingstall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15,63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14,94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13,59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Rektangel 7"/>
          <p:cNvSpPr/>
          <p:nvPr/>
        </p:nvSpPr>
        <p:spPr>
          <a:xfrm>
            <a:off x="539552" y="548680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Delingstall født 1963</a:t>
            </a:r>
          </a:p>
          <a:p>
            <a:pPr algn="ctr"/>
            <a:r>
              <a:rPr lang="nb-NO" sz="2400" dirty="0" smtClean="0"/>
              <a:t>Delingstall uttrykker forventet antall leveår som pensjonist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23528" y="1484784"/>
            <a:ext cx="4536504" cy="4464496"/>
          </a:xfrm>
        </p:spPr>
        <p:txBody>
          <a:bodyPr>
            <a:normAutofit fontScale="25000" lnSpcReduction="20000"/>
          </a:bodyPr>
          <a:lstStyle/>
          <a:p>
            <a:pPr>
              <a:buFont typeface="Monotype Sorts" pitchFamily="2" charset="2"/>
              <a:buNone/>
            </a:pPr>
            <a:r>
              <a:rPr lang="nb-NO" sz="5600" b="1" dirty="0" smtClean="0">
                <a:latin typeface="Arial" pitchFamily="34" charset="0"/>
                <a:cs typeface="Arial" pitchFamily="34" charset="0"/>
              </a:rPr>
              <a:t>Finansiering:</a:t>
            </a:r>
          </a:p>
          <a:p>
            <a:r>
              <a:rPr lang="nb-NO" sz="5600" dirty="0" smtClean="0">
                <a:latin typeface="Arial" pitchFamily="34" charset="0"/>
                <a:cs typeface="Arial" pitchFamily="34" charset="0"/>
              </a:rPr>
              <a:t>Utgiftene fordeles mellom staten (40%) og arbeidsgiverne (60%) for så vidt gjelder pensjon som utbetales etter pensjonistene har fylt 64 år.</a:t>
            </a:r>
          </a:p>
          <a:p>
            <a:endParaRPr lang="nb-NO" sz="56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5600" dirty="0" smtClean="0">
                <a:latin typeface="Arial" pitchFamily="34" charset="0"/>
                <a:cs typeface="Arial" pitchFamily="34" charset="0"/>
              </a:rPr>
              <a:t>Pensjonsopptjening i AFP perioden. (62-67 år)</a:t>
            </a:r>
          </a:p>
          <a:p>
            <a:endParaRPr lang="nb-NO" sz="56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5600" dirty="0" smtClean="0">
                <a:latin typeface="Arial" pitchFamily="34" charset="0"/>
                <a:cs typeface="Arial" pitchFamily="34" charset="0"/>
              </a:rPr>
              <a:t>AFP pensjon skattelegges med pensjonistskatt. </a:t>
            </a:r>
          </a:p>
          <a:p>
            <a:endParaRPr lang="nb-NO" sz="56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5600" dirty="0" smtClean="0">
                <a:latin typeface="Arial" pitchFamily="34" charset="0"/>
                <a:cs typeface="Arial" pitchFamily="34" charset="0"/>
              </a:rPr>
              <a:t>Utgiftene før fylte 64 år, dekkes fullt ut av premie betalt av arbeidsgiverne.</a:t>
            </a:r>
          </a:p>
          <a:p>
            <a:endParaRPr lang="nb-NO" sz="56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5600" dirty="0" smtClean="0">
                <a:latin typeface="Arial" pitchFamily="34" charset="0"/>
                <a:cs typeface="Arial" pitchFamily="34" charset="0"/>
              </a:rPr>
              <a:t>Arbeidsgivernes andel fordeles på en</a:t>
            </a:r>
          </a:p>
          <a:p>
            <a:pPr lvl="1"/>
            <a:r>
              <a:rPr lang="nb-NO" sz="5600" dirty="0" smtClean="0">
                <a:latin typeface="Arial" pitchFamily="34" charset="0"/>
                <a:cs typeface="Arial" pitchFamily="34" charset="0"/>
              </a:rPr>
              <a:t>fast premie beregnet etter arbeidstakerens uketimetall</a:t>
            </a:r>
          </a:p>
          <a:p>
            <a:pPr lvl="1"/>
            <a:r>
              <a:rPr lang="nb-NO" sz="5600" dirty="0" smtClean="0">
                <a:latin typeface="Arial" pitchFamily="34" charset="0"/>
                <a:cs typeface="Arial" pitchFamily="34" charset="0"/>
              </a:rPr>
              <a:t>egenandel på 25%  av den enkeltes årlige pensjon</a:t>
            </a:r>
          </a:p>
          <a:p>
            <a:pPr lvl="1"/>
            <a:endParaRPr lang="nb-NO" sz="56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5600" dirty="0" err="1" smtClean="0">
                <a:latin typeface="Arial" pitchFamily="34" charset="0"/>
                <a:cs typeface="Arial" pitchFamily="34" charset="0"/>
              </a:rPr>
              <a:t>AFP-tillegget</a:t>
            </a:r>
            <a:r>
              <a:rPr lang="nb-NO" sz="5600" dirty="0" smtClean="0">
                <a:latin typeface="Arial" pitchFamily="34" charset="0"/>
                <a:cs typeface="Arial" pitchFamily="34" charset="0"/>
              </a:rPr>
              <a:t> finansieres av Sluttvederlagsordningen. Kr. 11.400,-</a:t>
            </a:r>
          </a:p>
          <a:p>
            <a:endParaRPr lang="nb-NO" sz="5600" dirty="0" smtClean="0">
              <a:latin typeface="Arial Rounded MT Bold" pitchFamily="34" charset="0"/>
            </a:endParaRPr>
          </a:p>
          <a:p>
            <a:endParaRPr lang="nb-NO" sz="1800" dirty="0" smtClean="0">
              <a:latin typeface="Arial Rounded MT Bold" pitchFamily="34" charset="0"/>
            </a:endParaRPr>
          </a:p>
          <a:p>
            <a:pPr>
              <a:buNone/>
            </a:pPr>
            <a:endParaRPr lang="nb-NO" sz="1800" dirty="0" smtClean="0">
              <a:latin typeface="Arial Rounded MT Bold" pitchFamily="34" charset="0"/>
            </a:endParaRPr>
          </a:p>
          <a:p>
            <a:pPr>
              <a:buNone/>
            </a:pPr>
            <a:endParaRPr lang="nb-NO" sz="1600" dirty="0" smtClean="0">
              <a:latin typeface="Arial Rounded MT Bold" pitchFamily="34" charset="0"/>
            </a:endParaRPr>
          </a:p>
          <a:p>
            <a:pPr>
              <a:buNone/>
            </a:pPr>
            <a:r>
              <a:rPr lang="nb-NO" sz="1400" dirty="0" smtClean="0">
                <a:latin typeface="Arial Rounded MT Bold" pitchFamily="34" charset="0"/>
              </a:rPr>
              <a:t>		</a:t>
            </a:r>
            <a:endParaRPr lang="en-US" sz="1400" dirty="0">
              <a:latin typeface="Arial Rounded MT Bold" pitchFamily="34" charset="0"/>
            </a:endParaRPr>
          </a:p>
        </p:txBody>
      </p:sp>
      <p:sp>
        <p:nvSpPr>
          <p:cNvPr id="6" name="Tit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4800" i="1" dirty="0" err="1" smtClean="0">
                <a:latin typeface="Arial Rounded MT Bold" pitchFamily="34" charset="0"/>
              </a:rPr>
              <a:t>AFP-ordning</a:t>
            </a:r>
            <a:r>
              <a:rPr lang="nb-NO" sz="4800" i="1" dirty="0" smtClean="0">
                <a:latin typeface="Arial Rounded MT Bold" pitchFamily="34" charset="0"/>
              </a:rPr>
              <a:t> </a:t>
            </a:r>
            <a:r>
              <a:rPr lang="nb-NO" sz="2800" i="1" dirty="0" smtClean="0">
                <a:latin typeface="Arial Rounded MT Bold" pitchFamily="34" charset="0"/>
              </a:rPr>
              <a:t>før 2011</a:t>
            </a:r>
            <a:r>
              <a:rPr lang="nb-NO" sz="2800" i="1" dirty="0" smtClean="0"/>
              <a:t>  </a:t>
            </a:r>
            <a:endParaRPr lang="en-US" sz="2800" i="1" dirty="0">
              <a:latin typeface="+mn-lt"/>
            </a:endParaRPr>
          </a:p>
        </p:txBody>
      </p:sp>
      <p:pic>
        <p:nvPicPr>
          <p:cNvPr id="7" name="Bilde 6" descr="NFO_log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0892" y="357166"/>
            <a:ext cx="1658383" cy="928694"/>
          </a:xfrm>
          <a:prstGeom prst="rect">
            <a:avLst/>
          </a:prstGeom>
        </p:spPr>
      </p:pic>
      <p:sp>
        <p:nvSpPr>
          <p:cNvPr id="8" name="Plassholder for innhold 7"/>
          <p:cNvSpPr>
            <a:spLocks noGrp="1"/>
          </p:cNvSpPr>
          <p:nvPr>
            <p:ph sz="half" idx="2"/>
          </p:nvPr>
        </p:nvSpPr>
        <p:spPr>
          <a:xfrm>
            <a:off x="4572000" y="1412776"/>
            <a:ext cx="4114800" cy="4248472"/>
          </a:xfrm>
        </p:spPr>
        <p:txBody>
          <a:bodyPr>
            <a:noAutofit/>
          </a:bodyPr>
          <a:lstStyle/>
          <a:p>
            <a:pPr lvl="1">
              <a:buNone/>
            </a:pPr>
            <a:r>
              <a:rPr lang="nb-NO" sz="1400" b="1" dirty="0" smtClean="0">
                <a:latin typeface="Arial" pitchFamily="34" charset="0"/>
                <a:cs typeface="Arial" pitchFamily="34" charset="0"/>
              </a:rPr>
              <a:t>AFP utviklingen</a:t>
            </a:r>
          </a:p>
          <a:p>
            <a:pPr lvl="1">
              <a:buNone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1988 </a:t>
            </a:r>
          </a:p>
          <a:p>
            <a:pPr lvl="2">
              <a:buNone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Opprettet mellom LO og NHO (NAF)</a:t>
            </a:r>
          </a:p>
          <a:p>
            <a:pPr lvl="1">
              <a:buNone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1989 </a:t>
            </a:r>
          </a:p>
          <a:p>
            <a:pPr lvl="2">
              <a:buNone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Kan gå av ved fylte 66 år.</a:t>
            </a:r>
          </a:p>
          <a:p>
            <a:pPr lvl="1">
              <a:buNone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1990</a:t>
            </a:r>
          </a:p>
          <a:p>
            <a:pPr lvl="2">
              <a:buNone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Kan gå av ved fylte 65 år.</a:t>
            </a:r>
          </a:p>
          <a:p>
            <a:pPr lvl="1">
              <a:buNone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1994</a:t>
            </a:r>
          </a:p>
          <a:p>
            <a:pPr lvl="2">
              <a:buNone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Kan gå av ved fylte 64 år.</a:t>
            </a:r>
          </a:p>
          <a:p>
            <a:pPr lvl="1">
              <a:buNone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1998</a:t>
            </a:r>
          </a:p>
          <a:p>
            <a:pPr lvl="2">
              <a:buNone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Kan gå av ved fylte 62 år.</a:t>
            </a:r>
          </a:p>
          <a:p>
            <a:pPr lvl="1">
              <a:buNone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2008</a:t>
            </a:r>
          </a:p>
          <a:p>
            <a:pPr lvl="2">
              <a:buNone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Ny AFP i privat sektor, tilpasset </a:t>
            </a:r>
          </a:p>
          <a:p>
            <a:pPr lvl="2">
              <a:buNone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ny folketrygd fra 2011.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i="1" dirty="0" smtClean="0">
                <a:latin typeface="Arial Rounded MT Bold" pitchFamily="34" charset="0"/>
              </a:rPr>
              <a:t>Gammel AFP ordning</a:t>
            </a:r>
            <a:endParaRPr lang="en-US" i="1" dirty="0">
              <a:latin typeface="Arial Rounded MT Bold" pitchFamily="34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41477"/>
            <a:ext cx="8229600" cy="4043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i="1" dirty="0" smtClean="0">
                <a:latin typeface="Arial Rounded MT Bold" pitchFamily="34" charset="0"/>
              </a:rPr>
              <a:t>Ny AFP ordning – privat sektor</a:t>
            </a:r>
            <a:endParaRPr lang="en-US" i="1" dirty="0">
              <a:latin typeface="Arial Rounded MT Bold" pitchFamily="34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1484784"/>
            <a:ext cx="8064896" cy="4896544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nb-NO" sz="3400" i="1" dirty="0" smtClean="0">
                <a:solidFill>
                  <a:schemeClr val="accent2"/>
                </a:solidFill>
              </a:rPr>
              <a:t>Opptjening:</a:t>
            </a:r>
          </a:p>
          <a:p>
            <a:r>
              <a:rPr lang="nb-NO" sz="3500" dirty="0" smtClean="0"/>
              <a:t>Gjelder kun virksomheter som har tariffavtaler med AFP ordning.</a:t>
            </a:r>
          </a:p>
          <a:p>
            <a:r>
              <a:rPr lang="nb-NO" sz="3500" dirty="0" smtClean="0"/>
              <a:t>0,314 pst av årlig pensjonsgivende inntekt frem til fylte 62 år.</a:t>
            </a:r>
          </a:p>
          <a:p>
            <a:r>
              <a:rPr lang="nb-NO" sz="3500" dirty="0" smtClean="0"/>
              <a:t>Øvre opptjeningsgrense 7,1 G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sz="3400" i="1" dirty="0" smtClean="0">
                <a:solidFill>
                  <a:schemeClr val="accent2"/>
                </a:solidFill>
              </a:rPr>
              <a:t>Utbetaling:</a:t>
            </a:r>
          </a:p>
          <a:p>
            <a:r>
              <a:rPr lang="nb-NO" sz="3500" dirty="0" smtClean="0"/>
              <a:t>AFP  utbetales livsvarig i tillegg til alderspensjonen. </a:t>
            </a:r>
          </a:p>
          <a:p>
            <a:r>
              <a:rPr lang="nb-NO" sz="3500" dirty="0" smtClean="0"/>
              <a:t>Tillegget er  19 200 kroner høyere før enn etter fylte 67 år, gitt tilstrekkelig opptjening. </a:t>
            </a:r>
          </a:p>
          <a:p>
            <a:r>
              <a:rPr lang="nb-NO" sz="3500" dirty="0" smtClean="0"/>
              <a:t>Tillegget  økes ikke ytterligere ved uttak etter 70 år.</a:t>
            </a:r>
          </a:p>
          <a:p>
            <a:r>
              <a:rPr lang="nb-NO" sz="3500" dirty="0" smtClean="0"/>
              <a:t>Tillegget levealdersjusteres som for alderspensjon fra folketrygden. </a:t>
            </a:r>
          </a:p>
          <a:p>
            <a:r>
              <a:rPr lang="nb-NO" sz="3500" dirty="0" smtClean="0"/>
              <a:t>Skattefritt kompensasjonstillegg. Utfases frem mot 63 årskullet. </a:t>
            </a:r>
          </a:p>
          <a:p>
            <a:r>
              <a:rPr lang="nb-NO" sz="3500" dirty="0" smtClean="0"/>
              <a:t>Arbeidsinntekt kan kombineres med AFP og alderspensjon fra folketrygden uten avkorting. </a:t>
            </a:r>
          </a:p>
          <a:p>
            <a:r>
              <a:rPr lang="nb-NO" sz="3500" dirty="0" smtClean="0"/>
              <a:t>AFP reguleres på samme måte som inntektspensjon i ny alderspensjon i folketrygden både under opptjening og utbetaling. </a:t>
            </a:r>
          </a:p>
          <a:p>
            <a:r>
              <a:rPr lang="nb-NO" sz="3500" dirty="0" smtClean="0"/>
              <a:t>Arbeidstakeren må på uttakstidspunktet være ansatt og reell arbeidstaker i en bedrift som er omfattet av ordningen. </a:t>
            </a:r>
          </a:p>
          <a:p>
            <a:r>
              <a:rPr lang="nb-NO" sz="3500" dirty="0" smtClean="0"/>
              <a:t>Overgangsordning: </a:t>
            </a:r>
          </a:p>
          <a:p>
            <a:pPr lvl="1"/>
            <a:r>
              <a:rPr lang="nb-NO" sz="3500" dirty="0" smtClean="0"/>
              <a:t>Født 1944-51    3 av siste 5 år </a:t>
            </a:r>
          </a:p>
          <a:p>
            <a:pPr lvl="1"/>
            <a:r>
              <a:rPr lang="nb-NO" sz="3500" dirty="0" smtClean="0"/>
              <a:t>1952                   4 av siste 6 år </a:t>
            </a:r>
          </a:p>
          <a:p>
            <a:pPr lvl="1"/>
            <a:r>
              <a:rPr lang="nb-NO" sz="3500" dirty="0" smtClean="0"/>
              <a:t>1953                   5 av siste 7 år  </a:t>
            </a:r>
          </a:p>
          <a:p>
            <a:pPr lvl="1"/>
            <a:r>
              <a:rPr lang="nb-NO" sz="3500" dirty="0" smtClean="0"/>
              <a:t>1954                   6 av siste 8 år </a:t>
            </a:r>
          </a:p>
          <a:p>
            <a:pPr lvl="1"/>
            <a:r>
              <a:rPr lang="nb-NO" sz="3500" dirty="0" smtClean="0"/>
              <a:t>1955 eller senere 7 av siste 9 år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3600" i="1" dirty="0" smtClean="0">
                <a:latin typeface="Arial Rounded MT Bold" pitchFamily="34" charset="0"/>
              </a:rPr>
              <a:t>Ny folketrygd + AFP + tjenestepensjon</a:t>
            </a:r>
            <a:endParaRPr lang="en-US" sz="3600" i="1" dirty="0">
              <a:latin typeface="Arial Rounded MT Bold" pitchFamily="34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Bilde 3" descr="NyAFP.bmp"/>
          <p:cNvPicPr>
            <a:picLocks noChangeAspect="1"/>
          </p:cNvPicPr>
          <p:nvPr/>
        </p:nvPicPr>
        <p:blipFill>
          <a:blip r:embed="rId2" cstate="print">
            <a:lum bright="17000"/>
          </a:blip>
          <a:stretch>
            <a:fillRect/>
          </a:stretch>
        </p:blipFill>
        <p:spPr>
          <a:xfrm>
            <a:off x="1187624" y="1772816"/>
            <a:ext cx="6480720" cy="424847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92088"/>
          </a:xfrm>
        </p:spPr>
        <p:txBody>
          <a:bodyPr/>
          <a:lstStyle/>
          <a:p>
            <a:r>
              <a:rPr lang="nb-NO" i="1" dirty="0" smtClean="0">
                <a:latin typeface="Arial Rounded MT Bold" pitchFamily="34" charset="0"/>
              </a:rPr>
              <a:t>Tjenestepensjonsordninger</a:t>
            </a:r>
            <a:endParaRPr lang="en-US" i="1" dirty="0">
              <a:latin typeface="Arial Rounded MT Bold" pitchFamily="34" charset="0"/>
            </a:endParaRP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67544" y="1196752"/>
          <a:ext cx="8352929" cy="5395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5329"/>
                <a:gridCol w="3508181"/>
                <a:gridCol w="3299419"/>
              </a:tblGrid>
              <a:tr h="3560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chemeClr val="accent6"/>
                          </a:solidFill>
                        </a:rPr>
                        <a:t>Ytelsesordning</a:t>
                      </a:r>
                      <a:endParaRPr lang="en-US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chemeClr val="accent6"/>
                          </a:solidFill>
                        </a:rPr>
                        <a:t>Innskuddsordning</a:t>
                      </a:r>
                      <a:endParaRPr lang="en-US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</a:tr>
              <a:tr h="89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b="1" kern="1200" baseline="0" noProof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Opptjening:</a:t>
                      </a:r>
                      <a:endParaRPr lang="nb-NO" noProof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kern="1200" baseline="0" noProof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Avhengig av lønn og beregnet folketrygd. Lineær årlig opptjening. Avkastning uten betydning</a:t>
                      </a:r>
                      <a:endParaRPr lang="nb-NO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kern="1200" baseline="0" noProof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Alleårsprinsipp</a:t>
                      </a:r>
                      <a:endParaRPr lang="nb-NO" noProof="0"/>
                    </a:p>
                  </a:txBody>
                  <a:tcPr/>
                </a:tc>
              </a:tr>
              <a:tr h="623028">
                <a:tc>
                  <a:txBody>
                    <a:bodyPr/>
                    <a:lstStyle/>
                    <a:p>
                      <a:r>
                        <a:rPr lang="nb-NO" sz="1800" b="1" kern="1200" baseline="0" noProof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Innbetaling:</a:t>
                      </a:r>
                      <a:endParaRPr lang="nb-NO" b="1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kern="1200" baseline="0" noProof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Avhengig av den angitte ytelse og endringer i lønn i forh. tidligere</a:t>
                      </a:r>
                      <a:endParaRPr lang="nb-NO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kern="1200" baseline="0" noProof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Forhåndsdefinert prosent av lønn</a:t>
                      </a:r>
                      <a:endParaRPr lang="nb-NO" noProof="0"/>
                    </a:p>
                  </a:txBody>
                  <a:tcPr/>
                </a:tc>
              </a:tr>
              <a:tr h="890040">
                <a:tc>
                  <a:txBody>
                    <a:bodyPr/>
                    <a:lstStyle/>
                    <a:p>
                      <a:r>
                        <a:rPr lang="nb-NO" sz="1800" b="1" kern="1200" baseline="0" noProof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Ytelse:</a:t>
                      </a:r>
                      <a:endParaRPr lang="nb-NO" b="1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kern="1200" baseline="0" noProof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Forhåndsdefinert forutsatt full tjenestetid. Bygger på en beregning av alderspensjon fra folketrygden</a:t>
                      </a:r>
                      <a:endParaRPr lang="nb-NO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kern="1200" baseline="0" noProof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Innskuddet + avkastning = pensjonskapital. Innskuddssatser</a:t>
                      </a:r>
                      <a:endParaRPr lang="nb-NO" noProof="0"/>
                    </a:p>
                  </a:txBody>
                  <a:tcPr/>
                </a:tc>
              </a:tr>
              <a:tr h="890040">
                <a:tc>
                  <a:txBody>
                    <a:bodyPr/>
                    <a:lstStyle/>
                    <a:p>
                      <a:r>
                        <a:rPr lang="nb-NO" sz="1800" b="1" kern="1200" baseline="0" noProof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Forholds-</a:t>
                      </a:r>
                    </a:p>
                    <a:p>
                      <a:r>
                        <a:rPr lang="nb-NO" sz="1800" b="1" kern="1200" baseline="0" noProof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messighet:</a:t>
                      </a:r>
                      <a:endParaRPr lang="nb-NO" b="1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Knyttet til samlet ytelse fra folketrygden (beregnet folketrygd) og pensjonsordningen</a:t>
                      </a:r>
                      <a:endParaRPr lang="nb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kern="1200" baseline="0" noProof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Knyttet til innskuddets størrelse</a:t>
                      </a:r>
                      <a:endParaRPr lang="nb-NO" noProof="0"/>
                    </a:p>
                  </a:txBody>
                  <a:tcPr/>
                </a:tc>
              </a:tr>
              <a:tr h="890040">
                <a:tc>
                  <a:txBody>
                    <a:bodyPr/>
                    <a:lstStyle/>
                    <a:p>
                      <a:r>
                        <a:rPr lang="nb-NO" sz="1800" b="1" kern="1200" baseline="0" noProof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Tidlig død:</a:t>
                      </a:r>
                      <a:endParaRPr lang="nb-NO" b="1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Kapitalen tilfaller kollektivet</a:t>
                      </a:r>
                      <a:endParaRPr lang="nb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kern="1200" baseline="0" noProof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Etterlatte eller dødsboet (unntak om konvertert til forsikring etter pensjonsalder)</a:t>
                      </a:r>
                    </a:p>
                  </a:txBody>
                  <a:tcPr/>
                </a:tc>
              </a:tr>
              <a:tr h="366685">
                <a:tc>
                  <a:txBody>
                    <a:bodyPr/>
                    <a:lstStyle/>
                    <a:p>
                      <a:r>
                        <a:rPr lang="nb-NO" b="1" noProof="0" smtClean="0"/>
                        <a:t>Utbetaling:</a:t>
                      </a:r>
                      <a:endParaRPr lang="nb-NO" b="1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Livsvarig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kern="1200" baseline="0" noProof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Frem til fylte 77 år</a:t>
                      </a:r>
                    </a:p>
                  </a:txBody>
                  <a:tcPr/>
                </a:tc>
              </a:tr>
              <a:tr h="356016">
                <a:tc>
                  <a:txBody>
                    <a:bodyPr/>
                    <a:lstStyle/>
                    <a:p>
                      <a:r>
                        <a:rPr lang="nb-NO" b="1" noProof="0" dirty="0" smtClean="0"/>
                        <a:t>Risiko:</a:t>
                      </a:r>
                      <a:endParaRPr lang="nb-NO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Arbeidsgiver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Arbeidstaker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600" i="1" dirty="0" smtClean="0">
                <a:latin typeface="Arial Rounded MT Bold" pitchFamily="34" charset="0"/>
              </a:rPr>
              <a:t>Ytelsesbasert foretakspensjon</a:t>
            </a:r>
            <a:br>
              <a:rPr lang="nb-NO" sz="3600" i="1" dirty="0" smtClean="0">
                <a:latin typeface="Arial Rounded MT Bold" pitchFamily="34" charset="0"/>
              </a:rPr>
            </a:br>
            <a:r>
              <a:rPr lang="nb-NO" sz="3600" i="1" dirty="0" smtClean="0">
                <a:latin typeface="Arial Rounded MT Bold" pitchFamily="34" charset="0"/>
              </a:rPr>
              <a:t> overgangsordning </a:t>
            </a:r>
            <a:endParaRPr lang="nb-NO" sz="3600" i="1" dirty="0">
              <a:latin typeface="Arial Rounded MT Bold" pitchFamily="34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smtClean="0"/>
              <a:t>Tilpasning til fleksibelt uttak av alderspensjon fra 62 år</a:t>
            </a:r>
          </a:p>
          <a:p>
            <a:pPr lvl="1"/>
            <a:r>
              <a:rPr lang="nb-NO" dirty="0" smtClean="0"/>
              <a:t>valg av uttakstidspunkt</a:t>
            </a:r>
          </a:p>
          <a:p>
            <a:pPr lvl="1"/>
            <a:r>
              <a:rPr lang="nb-NO" dirty="0" smtClean="0"/>
              <a:t>Valg av uttaksgrad</a:t>
            </a:r>
          </a:p>
          <a:p>
            <a:pPr lvl="1"/>
            <a:r>
              <a:rPr lang="nb-NO" dirty="0" smtClean="0"/>
              <a:t>kombinasjon av arbeid og pensjon</a:t>
            </a:r>
          </a:p>
          <a:p>
            <a:pPr lvl="1"/>
            <a:r>
              <a:rPr lang="nb-NO" dirty="0" smtClean="0"/>
              <a:t>fortsatt opptjening ved videre arbeid</a:t>
            </a:r>
          </a:p>
          <a:p>
            <a:r>
              <a:rPr lang="nb-NO" dirty="0" smtClean="0"/>
              <a:t>Premieberegning:</a:t>
            </a:r>
          </a:p>
          <a:p>
            <a:pPr lvl="1"/>
            <a:r>
              <a:rPr lang="nb-NO" dirty="0" smtClean="0"/>
              <a:t>”Opptjeningsalder” som grunnlag for beregning av premie</a:t>
            </a:r>
          </a:p>
          <a:p>
            <a:pPr lvl="1"/>
            <a:r>
              <a:rPr lang="nb-NO" dirty="0" smtClean="0"/>
              <a:t>Beregnet folketrygd: Videreføres som i dag basert på gjeldende folketrygdregler</a:t>
            </a:r>
          </a:p>
          <a:p>
            <a:r>
              <a:rPr lang="nb-NO" dirty="0" smtClean="0"/>
              <a:t>Opptjening av alderspensjon fram til 75 år om arbeidstaker fortsatt er i arbeid etter opptjeningsalder</a:t>
            </a:r>
          </a:p>
          <a:p>
            <a:endParaRPr lang="nb-NO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i="1" dirty="0" smtClean="0">
                <a:latin typeface="Arial Rounded MT Bold" pitchFamily="34" charset="0"/>
              </a:rPr>
              <a:t>Økonomisk konsekvens </a:t>
            </a:r>
            <a:br>
              <a:rPr lang="nb-NO" i="1" dirty="0" smtClean="0">
                <a:latin typeface="Arial Rounded MT Bold" pitchFamily="34" charset="0"/>
              </a:rPr>
            </a:br>
            <a:r>
              <a:rPr lang="nb-NO" i="1" dirty="0" smtClean="0">
                <a:latin typeface="Arial Rounded MT Bold" pitchFamily="34" charset="0"/>
              </a:rPr>
              <a:t>ved endret pensjoneringsalder</a:t>
            </a:r>
            <a:endParaRPr lang="en-US" i="1" dirty="0">
              <a:latin typeface="Arial Rounded MT Bold" pitchFamily="34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sz="1600" b="1" dirty="0" smtClean="0"/>
              <a:t>Forutsetninger:</a:t>
            </a:r>
            <a:r>
              <a:rPr lang="nb-NO" sz="1600" dirty="0" smtClean="0"/>
              <a:t> </a:t>
            </a:r>
            <a:r>
              <a:rPr lang="nb-NO" sz="1600" dirty="0" smtClean="0">
                <a:solidFill>
                  <a:schemeClr val="accent2"/>
                </a:solidFill>
              </a:rPr>
              <a:t>Ytelsespensjon – sluttlønn kr. 400.000,- ,  49 generasjon</a:t>
            </a:r>
          </a:p>
          <a:p>
            <a:pPr algn="r">
              <a:buNone/>
            </a:pPr>
            <a:r>
              <a:rPr lang="nn-NO" sz="1200" b="1" dirty="0" smtClean="0"/>
              <a:t>Tabellen utarbeidet av </a:t>
            </a:r>
            <a:r>
              <a:rPr lang="nn-NO" sz="1200" b="1" dirty="0" err="1" smtClean="0"/>
              <a:t>Norwegian</a:t>
            </a:r>
            <a:r>
              <a:rPr lang="nn-NO" sz="1200" b="1" dirty="0" smtClean="0"/>
              <a:t> Insurance Partner AS</a:t>
            </a:r>
            <a:endParaRPr lang="en-US" sz="1200" dirty="0" smtClean="0">
              <a:solidFill>
                <a:schemeClr val="accent2"/>
              </a:solidFill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4" name="Bilde 3" descr="tabell.jpg"/>
          <p:cNvPicPr>
            <a:picLocks noChangeAspect="1"/>
          </p:cNvPicPr>
          <p:nvPr/>
        </p:nvPicPr>
        <p:blipFill>
          <a:blip r:embed="rId2" cstate="print"/>
          <a:srcRect l="16490" t="25007" r="19518" b="22691"/>
          <a:stretch>
            <a:fillRect/>
          </a:stretch>
        </p:blipFill>
        <p:spPr>
          <a:xfrm>
            <a:off x="755576" y="2193732"/>
            <a:ext cx="7540199" cy="393964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67DACA4-080F-49E2-AB59-04C80002396E}" type="slidenum">
              <a:rPr lang="nb-NO" sz="1400"/>
              <a:pPr algn="r"/>
              <a:t>16</a:t>
            </a:fld>
            <a:endParaRPr lang="nb-NO" sz="14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 eaLnBrk="1" hangingPunct="1"/>
            <a:r>
              <a:rPr lang="nb-NO" sz="3600" b="1" smtClean="0">
                <a:solidFill>
                  <a:schemeClr val="accent2"/>
                </a:solidFill>
                <a:latin typeface="Calibri" pitchFamily="34" charset="0"/>
              </a:rPr>
              <a:t>Samspill mellom pensjonsytelser I</a:t>
            </a:r>
          </a:p>
        </p:txBody>
      </p:sp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557338"/>
            <a:ext cx="7705725" cy="369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534988" y="5321300"/>
            <a:ext cx="7781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latin typeface="Calibri" pitchFamily="34" charset="0"/>
              </a:rPr>
              <a:t>Samspill mellom pensjonsytelser i nytt pensjonsregime – ny alderspensjon i </a:t>
            </a:r>
            <a:br>
              <a:rPr lang="nb-NO">
                <a:latin typeface="Calibri" pitchFamily="34" charset="0"/>
              </a:rPr>
            </a:br>
            <a:r>
              <a:rPr lang="nb-NO">
                <a:latin typeface="Calibri" pitchFamily="34" charset="0"/>
              </a:rPr>
              <a:t>folketrygden, ny AFP-ordning og ytelsespensjon (66 prosent). Individ med inntekt </a:t>
            </a:r>
            <a:br>
              <a:rPr lang="nb-NO">
                <a:latin typeface="Calibri" pitchFamily="34" charset="0"/>
              </a:rPr>
            </a:br>
            <a:r>
              <a:rPr lang="nb-NO">
                <a:latin typeface="Calibri" pitchFamily="34" charset="0"/>
              </a:rPr>
              <a:t>på 5,4 G (A) og 10 G (B) i 2009. Kompensasjon i prosent av lønn som yrkesaktiv. 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Referanse</a:t>
            </a:r>
            <a:r>
              <a:rPr lang="en-US" dirty="0" smtClean="0"/>
              <a:t> </a:t>
            </a:r>
            <a:r>
              <a:rPr lang="en-US" dirty="0" err="1" smtClean="0"/>
              <a:t>Hippeutvalget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i="1" dirty="0" smtClean="0">
                <a:latin typeface="Arial Rounded MT Bold" pitchFamily="34" charset="0"/>
              </a:rPr>
              <a:t>Endret skattlegging av pensjonsinntekt</a:t>
            </a:r>
            <a:endParaRPr lang="nb-NO" sz="3200" i="1" dirty="0">
              <a:latin typeface="Arial Rounded MT Bold" pitchFamily="34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1988840"/>
            <a:ext cx="3600400" cy="4032447"/>
          </a:xfrm>
        </p:spPr>
        <p:txBody>
          <a:bodyPr>
            <a:normAutofit fontScale="92500" lnSpcReduction="10000"/>
          </a:bodyPr>
          <a:lstStyle/>
          <a:p>
            <a:r>
              <a:rPr lang="nb-NO" sz="1800" dirty="0" smtClean="0"/>
              <a:t>Dagens skattebegrensningsregel skal erstattes av et nytt skattefradrag for alders- og </a:t>
            </a:r>
            <a:r>
              <a:rPr lang="nb-NO" sz="1800" dirty="0" err="1" smtClean="0"/>
              <a:t>AFP-pensjonister</a:t>
            </a:r>
            <a:r>
              <a:rPr lang="nb-NO" sz="1800" dirty="0" smtClean="0"/>
              <a:t>. Skattefradraget skal fastsettes individuelt for den enkelte skattyter, uavhengig av ektefelles inntekt.</a:t>
            </a:r>
            <a:br>
              <a:rPr lang="nb-NO" sz="1800" dirty="0" smtClean="0"/>
            </a:br>
            <a:endParaRPr lang="nb-NO" sz="1800" dirty="0" smtClean="0"/>
          </a:p>
          <a:p>
            <a:r>
              <a:rPr lang="nb-NO" sz="1800" dirty="0" smtClean="0"/>
              <a:t>Særfradraget for alder oppheves. </a:t>
            </a:r>
            <a:br>
              <a:rPr lang="nb-NO" sz="1800" dirty="0" smtClean="0"/>
            </a:br>
            <a:endParaRPr lang="nb-NO" sz="1800" dirty="0" smtClean="0"/>
          </a:p>
          <a:p>
            <a:r>
              <a:rPr lang="nb-NO" sz="1800" dirty="0" smtClean="0"/>
              <a:t>Særfradraget for uførhet økes til 2 667 kroner per påbegynt måned.</a:t>
            </a:r>
            <a:br>
              <a:rPr lang="nb-NO" sz="1800" dirty="0" smtClean="0"/>
            </a:br>
            <a:endParaRPr lang="nb-NO" sz="1800" dirty="0" smtClean="0"/>
          </a:p>
          <a:p>
            <a:r>
              <a:rPr lang="nb-NO" sz="1800" dirty="0" smtClean="0"/>
              <a:t>Trygdeavgiften for pensjonsinntekt økes til 4,7 prosent. </a:t>
            </a:r>
            <a:br>
              <a:rPr lang="nb-NO" sz="1800" dirty="0" smtClean="0"/>
            </a:br>
            <a:endParaRPr lang="nb-NO" sz="1800" dirty="0" smtClean="0"/>
          </a:p>
          <a:p>
            <a:endParaRPr lang="en-US" sz="1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988839"/>
            <a:ext cx="4032448" cy="4037731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>
            <a:outerShdw blurRad="50800" dist="685800" dir="5400000" sx="56000" sy="56000" algn="ctr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i="1" dirty="0" smtClean="0">
                <a:latin typeface="Arial Rounded MT Bold" pitchFamily="34" charset="0"/>
              </a:rPr>
              <a:t>Ny folketrygd?</a:t>
            </a:r>
            <a:endParaRPr lang="en-US" i="1" dirty="0">
              <a:latin typeface="Arial Rounded MT Bold" pitchFamily="34" charset="0"/>
            </a:endParaRPr>
          </a:p>
        </p:txBody>
      </p:sp>
      <p:pic>
        <p:nvPicPr>
          <p:cNvPr id="4" name="Plassholder for innhold 3" descr="HCimg0010.t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556793"/>
            <a:ext cx="3001285" cy="4419918"/>
          </a:xfrm>
        </p:spPr>
      </p:pic>
      <p:pic>
        <p:nvPicPr>
          <p:cNvPr id="5" name="Bilde 4" descr="HCimg0011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18370" y="1556792"/>
            <a:ext cx="2718562" cy="44644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err="1" smtClean="0">
                <a:latin typeface="Arial Rounded MT Bold" pitchFamily="34" charset="0"/>
              </a:rPr>
              <a:t>Uavklarte</a:t>
            </a:r>
            <a:r>
              <a:rPr lang="en-GB" i="1" dirty="0" smtClean="0">
                <a:latin typeface="Arial Rounded MT Bold" pitchFamily="34" charset="0"/>
              </a:rPr>
              <a:t> </a:t>
            </a:r>
            <a:r>
              <a:rPr lang="en-GB" i="1" dirty="0" err="1" smtClean="0">
                <a:latin typeface="Arial Rounded MT Bold" pitchFamily="34" charset="0"/>
              </a:rPr>
              <a:t>spørsmål</a:t>
            </a:r>
            <a:r>
              <a:rPr lang="en-GB" i="1" dirty="0" smtClean="0">
                <a:latin typeface="Arial Rounded MT Bold" pitchFamily="34" charset="0"/>
              </a:rPr>
              <a:t> </a:t>
            </a:r>
            <a:endParaRPr lang="en-GB" i="1" dirty="0">
              <a:latin typeface="Arial Rounded MT Bold" pitchFamily="34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Uavklarte spørsmål.</a:t>
            </a:r>
          </a:p>
          <a:p>
            <a:pPr lvl="1"/>
            <a:r>
              <a:rPr lang="nb-NO" dirty="0"/>
              <a:t>Uførepensjon</a:t>
            </a:r>
          </a:p>
          <a:p>
            <a:pPr lvl="1"/>
            <a:r>
              <a:rPr lang="nb-NO" dirty="0"/>
              <a:t>Etterlattepensjon </a:t>
            </a:r>
          </a:p>
          <a:p>
            <a:pPr lvl="1"/>
            <a:r>
              <a:rPr lang="nb-NO" dirty="0" smtClean="0"/>
              <a:t>Tjenestepensjon </a:t>
            </a:r>
            <a:r>
              <a:rPr lang="nb-NO" dirty="0"/>
              <a:t>(privat </a:t>
            </a:r>
            <a:r>
              <a:rPr lang="nb-NO" dirty="0" smtClean="0"/>
              <a:t>sektor)</a:t>
            </a:r>
          </a:p>
          <a:p>
            <a:pPr lvl="1"/>
            <a:r>
              <a:rPr lang="nb-NO" dirty="0" err="1" smtClean="0"/>
              <a:t>Særaldersgrenser</a:t>
            </a:r>
            <a:endParaRPr lang="nb-NO" dirty="0"/>
          </a:p>
          <a:p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i="1" dirty="0" smtClean="0">
                <a:latin typeface="Arial Rounded MT Bold" pitchFamily="34" charset="0"/>
              </a:rPr>
              <a:t>Tjenestepensjon under behandling</a:t>
            </a:r>
            <a:endParaRPr lang="en-US" sz="3600" i="1" dirty="0">
              <a:latin typeface="Arial Rounded MT Bold" pitchFamily="34" charset="0"/>
            </a:endParaRPr>
          </a:p>
        </p:txBody>
      </p:sp>
      <p:pic>
        <p:nvPicPr>
          <p:cNvPr id="6" name="Plassholder for innhold 5" descr="Pensjonsvalgen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9000"/>
          </a:blip>
          <a:srcRect l="10098" t="20843" r="13464" b="13895"/>
          <a:stretch>
            <a:fillRect/>
          </a:stretch>
        </p:blipFill>
        <p:spPr>
          <a:xfrm>
            <a:off x="971600" y="1844824"/>
            <a:ext cx="7225750" cy="4320480"/>
          </a:xfr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i="1" dirty="0" err="1" smtClean="0">
                <a:latin typeface="Arial Rounded MT Bold" pitchFamily="34" charset="0"/>
              </a:rPr>
              <a:t>Mellomløsninger</a:t>
            </a:r>
            <a:r>
              <a:rPr lang="en-US" sz="4000" i="1" dirty="0" smtClean="0">
                <a:latin typeface="Arial Rounded MT Bold" pitchFamily="34" charset="0"/>
              </a:rPr>
              <a:t> under </a:t>
            </a:r>
            <a:r>
              <a:rPr lang="en-US" sz="4000" i="1" dirty="0" err="1" smtClean="0">
                <a:latin typeface="Arial Rounded MT Bold" pitchFamily="34" charset="0"/>
              </a:rPr>
              <a:t>utredning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100" dirty="0" smtClean="0">
                <a:latin typeface="Arial Rounded MT Bold" pitchFamily="34" charset="0"/>
              </a:rPr>
              <a:t>(De </a:t>
            </a:r>
            <a:r>
              <a:rPr lang="en-US" sz="3100" dirty="0" err="1" smtClean="0">
                <a:latin typeface="Arial Rounded MT Bold" pitchFamily="34" charset="0"/>
              </a:rPr>
              <a:t>viktigste</a:t>
            </a:r>
            <a:r>
              <a:rPr lang="en-US" sz="3100" dirty="0" smtClean="0">
                <a:latin typeface="Arial Rounded MT Bold" pitchFamily="34" charset="0"/>
              </a:rPr>
              <a:t> </a:t>
            </a:r>
            <a:r>
              <a:rPr lang="en-US" sz="3100" dirty="0" err="1" smtClean="0">
                <a:latin typeface="Arial Rounded MT Bold" pitchFamily="34" charset="0"/>
              </a:rPr>
              <a:t>hybridene</a:t>
            </a:r>
            <a:r>
              <a:rPr lang="en-US" sz="3100" dirty="0" smtClean="0">
                <a:latin typeface="Arial Rounded MT Bold" pitchFamily="34" charset="0"/>
              </a:rPr>
              <a:t>) </a:t>
            </a:r>
            <a:endParaRPr lang="en-US" sz="3100" dirty="0">
              <a:latin typeface="Arial Rounded MT Bold" pitchFamily="34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Mellomløsning</a:t>
            </a:r>
            <a:r>
              <a:rPr lang="en-US" dirty="0" smtClean="0"/>
              <a:t> </a:t>
            </a:r>
            <a:r>
              <a:rPr lang="en-US" dirty="0" smtClean="0"/>
              <a:t>1: </a:t>
            </a:r>
            <a:r>
              <a:rPr lang="en-US" dirty="0" err="1" smtClean="0"/>
              <a:t>innskuddspensjon</a:t>
            </a:r>
            <a:r>
              <a:rPr lang="en-US" dirty="0" smtClean="0"/>
              <a:t> med </a:t>
            </a:r>
            <a:r>
              <a:rPr lang="en-US" dirty="0" err="1" smtClean="0"/>
              <a:t>avkastningsgaranti</a:t>
            </a:r>
            <a:r>
              <a:rPr lang="en-US" dirty="0" smtClean="0"/>
              <a:t> </a:t>
            </a:r>
          </a:p>
          <a:p>
            <a:r>
              <a:rPr lang="nb-NO" dirty="0" smtClean="0"/>
              <a:t>Mellomløsning </a:t>
            </a:r>
            <a:r>
              <a:rPr lang="nb-NO" dirty="0" smtClean="0"/>
              <a:t>2: Innskuddspensjon med regulering av beholdningen ved kollektive lønnsregulering </a:t>
            </a:r>
          </a:p>
          <a:p>
            <a:r>
              <a:rPr lang="nb-NO" dirty="0" smtClean="0"/>
              <a:t>Mellomløsning </a:t>
            </a:r>
            <a:r>
              <a:rPr lang="nb-NO" dirty="0" smtClean="0"/>
              <a:t>3: Årlig pensjonsopptjening i forhold til lønn til enhver tid, regulert med avkastning over beregningsrente (</a:t>
            </a:r>
            <a:r>
              <a:rPr lang="nb-NO" dirty="0" err="1" smtClean="0"/>
              <a:t>grunnalgsrente</a:t>
            </a:r>
            <a:r>
              <a:rPr lang="nb-NO" dirty="0" smtClean="0"/>
              <a:t>) </a:t>
            </a:r>
          </a:p>
          <a:p>
            <a:r>
              <a:rPr lang="nb-NO" dirty="0" smtClean="0"/>
              <a:t>Mellomløsning </a:t>
            </a:r>
            <a:r>
              <a:rPr lang="nb-NO" dirty="0" smtClean="0"/>
              <a:t>4: Årlig pensjonsopptjening med kollektivisert lønnsregulering </a:t>
            </a:r>
          </a:p>
          <a:p>
            <a:r>
              <a:rPr lang="nb-NO" dirty="0" smtClean="0"/>
              <a:t>Mellomløsning </a:t>
            </a:r>
            <a:r>
              <a:rPr lang="nb-NO" dirty="0" smtClean="0"/>
              <a:t>5: Årlig pensjonsopptjening med individuell lønnsregulering 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/>
          </a:bodyPr>
          <a:lstStyle/>
          <a:p>
            <a:pPr algn="l"/>
            <a:r>
              <a:rPr lang="nb-NO" sz="2400" i="1" dirty="0" smtClean="0">
                <a:latin typeface="Arial Rounded MT Bold" pitchFamily="34" charset="0"/>
              </a:rPr>
              <a:t>Gode </a:t>
            </a:r>
            <a:r>
              <a:rPr lang="nb-NO" sz="2400" i="1" dirty="0" err="1" smtClean="0">
                <a:latin typeface="Arial Rounded MT Bold" pitchFamily="34" charset="0"/>
              </a:rPr>
              <a:t>pensjonordninger</a:t>
            </a:r>
            <a:r>
              <a:rPr lang="nb-NO" sz="2400" i="1" dirty="0" smtClean="0">
                <a:latin typeface="Arial Rounded MT Bold" pitchFamily="34" charset="0"/>
              </a:rPr>
              <a:t> er ingen selvfølge</a:t>
            </a:r>
            <a:r>
              <a:rPr lang="nb-NO" sz="2400" i="1" dirty="0" smtClean="0"/>
              <a:t>. </a:t>
            </a:r>
            <a:br>
              <a:rPr lang="nb-NO" sz="2400" i="1" dirty="0" smtClean="0"/>
            </a:br>
            <a:r>
              <a:rPr lang="nb-NO" sz="2400" i="1" dirty="0" smtClean="0">
                <a:latin typeface="Arial Rounded MT Bold" pitchFamily="34" charset="0"/>
              </a:rPr>
              <a:t>Lykke til.</a:t>
            </a:r>
            <a:endParaRPr lang="en-US" sz="2400" i="1" dirty="0">
              <a:latin typeface="Arial Rounded MT Bold" pitchFamily="34" charset="0"/>
            </a:endParaRPr>
          </a:p>
        </p:txBody>
      </p:sp>
      <p:pic>
        <p:nvPicPr>
          <p:cNvPr id="4" name="Plassholder for innhold 3" descr="Vipp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1205" t="29180" r="21205" b="23159"/>
          <a:stretch>
            <a:fillRect/>
          </a:stretch>
        </p:blipFill>
        <p:spPr>
          <a:xfrm>
            <a:off x="1043608" y="1844824"/>
            <a:ext cx="7199769" cy="4330000"/>
          </a:xfrm>
        </p:spPr>
      </p:pic>
      <p:pic>
        <p:nvPicPr>
          <p:cNvPr id="5" name="Bilde 4" descr="NFO_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2280" y="404664"/>
            <a:ext cx="1658382" cy="92869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i="1" dirty="0" smtClean="0">
                <a:latin typeface="Arial Rounded MT Bold" pitchFamily="34" charset="0"/>
              </a:rPr>
              <a:t>Hva får jeg i pensjon?</a:t>
            </a:r>
            <a:endParaRPr lang="en-US" i="1" dirty="0">
              <a:latin typeface="Arial Rounded MT Bold" pitchFamily="34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3517851"/>
          </a:xfrm>
        </p:spPr>
        <p:txBody>
          <a:bodyPr/>
          <a:lstStyle/>
          <a:p>
            <a:r>
              <a:rPr lang="nb-NO" dirty="0" smtClean="0"/>
              <a:t>Benytt </a:t>
            </a:r>
            <a:r>
              <a:rPr lang="nb-NO" dirty="0" err="1" smtClean="0"/>
              <a:t>NAVs</a:t>
            </a:r>
            <a:r>
              <a:rPr lang="nb-NO" dirty="0" smtClean="0"/>
              <a:t> pensjonskalkulator Din pensjon på </a:t>
            </a:r>
            <a:r>
              <a:rPr lang="nb-NO" dirty="0" err="1" smtClean="0">
                <a:hlinkClick r:id="rId2"/>
              </a:rPr>
              <a:t>www.nav.no</a:t>
            </a:r>
            <a:r>
              <a:rPr lang="nb-NO" dirty="0" smtClean="0"/>
              <a:t> kan du beregne hvordan de ulike ordningene slår ut for deg. Du kan også kontakte </a:t>
            </a:r>
            <a:r>
              <a:rPr lang="nb-NO" dirty="0" err="1" smtClean="0"/>
              <a:t>NAVs</a:t>
            </a:r>
            <a:r>
              <a:rPr lang="nb-NO" dirty="0" smtClean="0"/>
              <a:t> kundesenter for ny pensjon på 21 07 40 00 og be om en serviceberegning.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i="1" dirty="0" smtClean="0">
                <a:latin typeface="Arial Rounded MT Bold" pitchFamily="34" charset="0"/>
              </a:rPr>
              <a:t>Nyttige lenker</a:t>
            </a:r>
            <a:endParaRPr lang="en-US" i="1" dirty="0">
              <a:latin typeface="Arial Rounded MT Bold" pitchFamily="34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hlinkClick r:id="rId2"/>
              </a:rPr>
              <a:t>Http://pensjonsspesialisten.no/</a:t>
            </a:r>
            <a:endParaRPr lang="en-US" sz="2400" dirty="0" smtClean="0"/>
          </a:p>
          <a:p>
            <a:r>
              <a:rPr lang="en-US" sz="2400" dirty="0" smtClean="0">
                <a:hlinkClick r:id="rId3"/>
              </a:rPr>
              <a:t>http://www.nyafp.no/</a:t>
            </a:r>
            <a:endParaRPr lang="en-US" sz="2400" dirty="0" smtClean="0"/>
          </a:p>
          <a:p>
            <a:r>
              <a:rPr lang="en-US" sz="2400" dirty="0" smtClean="0">
                <a:hlinkClick r:id="rId4"/>
              </a:rPr>
              <a:t>http://www.nav.no/kampanje/Det+er+din+pensjon/Forside</a:t>
            </a:r>
            <a:endParaRPr lang="en-US" sz="2400" dirty="0" smtClean="0"/>
          </a:p>
          <a:p>
            <a:r>
              <a:rPr lang="en-US" sz="2400" dirty="0" smtClean="0">
                <a:hlinkClick r:id="rId5"/>
              </a:rPr>
              <a:t>http://develop.fafo.no/pensjonsforum/pensjonsforum</a:t>
            </a:r>
            <a:endParaRPr lang="en-US" sz="2400" dirty="0" smtClean="0"/>
          </a:p>
          <a:p>
            <a:r>
              <a:rPr lang="en-US" sz="2400" dirty="0" smtClean="0">
                <a:hlinkClick r:id="rId6"/>
              </a:rPr>
              <a:t>http://www.regjeringen.no/nb/dep/aid/kampanjer/pensjonsreform.html?id=86731</a:t>
            </a:r>
            <a:endParaRPr lang="en-US" sz="24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4771</TotalTime>
  <Words>1060</Words>
  <Application>Microsoft Office PowerPoint</Application>
  <PresentationFormat>Skjermfremvisning (4:3)</PresentationFormat>
  <Paragraphs>259</Paragraphs>
  <Slides>24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26" baseType="lpstr">
      <vt:lpstr>Office-tema</vt:lpstr>
      <vt:lpstr>Diagram</vt:lpstr>
      <vt:lpstr>PENSJON FOLKETRYGD, AFP og  BEDRIFTSORDNINGER </vt:lpstr>
      <vt:lpstr>Lysbilde 2</vt:lpstr>
      <vt:lpstr>Folketrygden</vt:lpstr>
      <vt:lpstr>Ny folketrygd - overgangsordninger</vt:lpstr>
      <vt:lpstr>Innfasing av nye opptjeningsregler</vt:lpstr>
      <vt:lpstr>Opptjening  til ny folketrygd</vt:lpstr>
      <vt:lpstr>Ny folketrygd</vt:lpstr>
      <vt:lpstr>Lysbilde 8</vt:lpstr>
      <vt:lpstr>AFP-ordning før 2011  </vt:lpstr>
      <vt:lpstr>Gammel AFP ordning</vt:lpstr>
      <vt:lpstr>Ny AFP ordning – privat sektor</vt:lpstr>
      <vt:lpstr>Ny folketrygd + AFP + tjenestepensjon</vt:lpstr>
      <vt:lpstr>Tjenestepensjonsordninger</vt:lpstr>
      <vt:lpstr>Ytelsesbasert foretakspensjon  overgangsordning </vt:lpstr>
      <vt:lpstr>Økonomisk konsekvens  ved endret pensjoneringsalder</vt:lpstr>
      <vt:lpstr>Samspill mellom pensjonsytelser I</vt:lpstr>
      <vt:lpstr>Endret skattlegging av pensjonsinntekt</vt:lpstr>
      <vt:lpstr>Ny folketrygd?</vt:lpstr>
      <vt:lpstr>Uavklarte spørsmål </vt:lpstr>
      <vt:lpstr>Tjenestepensjon under behandling</vt:lpstr>
      <vt:lpstr>Mellomløsninger under utredning  (De viktigste hybridene) </vt:lpstr>
      <vt:lpstr>Gode pensjonordninger er ingen selvfølge.  Lykke til.</vt:lpstr>
      <vt:lpstr>Hva får jeg i pensjon?</vt:lpstr>
      <vt:lpstr>Nyttige lenker</vt:lpstr>
    </vt:vector>
  </TitlesOfParts>
  <Company>Privat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PENSJON ALDERS- og BEDRIFTS- ORDNINGER I NORGE</dc:title>
  <dc:creator>Kjell Paulsen</dc:creator>
  <cp:lastModifiedBy>Kjell Paulsen</cp:lastModifiedBy>
  <cp:revision>455</cp:revision>
  <dcterms:created xsi:type="dcterms:W3CDTF">2010-09-08T08:11:10Z</dcterms:created>
  <dcterms:modified xsi:type="dcterms:W3CDTF">2011-01-28T09:39:25Z</dcterms:modified>
</cp:coreProperties>
</file>